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50" r:id="rId13"/>
    <p:sldId id="349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8" r:id="rId31"/>
    <p:sldId id="367" r:id="rId32"/>
    <p:sldId id="36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E"/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04/12/2016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12/4/2016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Energia Nuclear</a:t>
            </a:r>
            <a:br>
              <a:rPr lang="pt-BR" dirty="0" smtClean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>Capítulo 43 – </a:t>
            </a:r>
            <a:r>
              <a:rPr lang="pt-BR" sz="3200" dirty="0" err="1" smtClean="0"/>
              <a:t>Halliday</a:t>
            </a:r>
            <a:r>
              <a:rPr lang="pt-BR" sz="3200" dirty="0" smtClean="0"/>
              <a:t>, </a:t>
            </a:r>
            <a:r>
              <a:rPr lang="pt-BR" sz="3200" dirty="0" err="1" smtClean="0"/>
              <a:t>Resnick</a:t>
            </a:r>
            <a:r>
              <a:rPr lang="pt-BR" sz="3200" dirty="0" smtClean="0"/>
              <a:t>, Walker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Arial" charset="0"/>
                <a:cs typeface="Arial" charset="0"/>
              </a:rPr>
              <a:t>Energia</a:t>
            </a:r>
            <a:r>
              <a:rPr lang="pt-BR" dirty="0" smtClean="0">
                <a:latin typeface="Arial" charset="0"/>
                <a:cs typeface="Arial" charset="0"/>
              </a:rPr>
              <a:t> </a:t>
            </a:r>
            <a:r>
              <a:rPr lang="pt-BR" dirty="0" smtClean="0">
                <a:latin typeface="Arial" charset="0"/>
                <a:cs typeface="Arial" charset="0"/>
              </a:rPr>
              <a:t>Nuclear</a:t>
            </a:r>
            <a:endParaRPr lang="en-US" dirty="0"/>
          </a:p>
        </p:txBody>
      </p:sp>
      <p:cxnSp>
        <p:nvCxnSpPr>
          <p:cNvPr id="5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3705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/>
          <a:srcRect t="20900" b="-1284"/>
          <a:stretch/>
        </p:blipFill>
        <p:spPr bwMode="auto">
          <a:xfrm>
            <a:off x="762000" y="2771888"/>
            <a:ext cx="7536908" cy="24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4"/>
          <p:cNvSpPr/>
          <p:nvPr/>
        </p:nvSpPr>
        <p:spPr>
          <a:xfrm>
            <a:off x="1052320" y="2203847"/>
            <a:ext cx="7246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0" dirty="0" smtClean="0">
                <a:solidFill>
                  <a:schemeClr val="tx1"/>
                </a:solidFill>
                <a:latin typeface="Arial"/>
                <a:cs typeface="Arial"/>
              </a:rPr>
              <a:t>Energia extraída de 1 kg de material:  Q = </a:t>
            </a:r>
            <a:r>
              <a:rPr lang="pt-BR" sz="2400" b="0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(m</a:t>
            </a:r>
            <a:r>
              <a:rPr lang="pt-BR" sz="2400" b="0" baseline="-25000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i</a:t>
            </a:r>
            <a:r>
              <a:rPr lang="pt-BR" sz="2400" b="0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-m</a:t>
            </a:r>
            <a:r>
              <a:rPr lang="pt-BR" sz="2400" b="0" baseline="-25000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f</a:t>
            </a:r>
            <a:r>
              <a:rPr lang="pt-BR" sz="2400" b="0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)c</a:t>
            </a:r>
            <a:r>
              <a:rPr lang="pt-BR" sz="2400" b="0" baseline="30000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2</a:t>
            </a:r>
            <a:endParaRPr lang="en-US" sz="24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0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Energia</a:t>
            </a:r>
            <a:r>
              <a:rPr lang="en-US" dirty="0" smtClean="0"/>
              <a:t> de </a:t>
            </a:r>
            <a:r>
              <a:rPr lang="en-US" dirty="0" err="1" smtClean="0"/>
              <a:t>Ligação</a:t>
            </a:r>
            <a:endParaRPr lang="en-US" dirty="0"/>
          </a:p>
        </p:txBody>
      </p:sp>
      <p:grpSp>
        <p:nvGrpSpPr>
          <p:cNvPr id="3" name="Group 10"/>
          <p:cNvGrpSpPr/>
          <p:nvPr/>
        </p:nvGrpSpPr>
        <p:grpSpPr>
          <a:xfrm>
            <a:off x="1331640" y="2601144"/>
            <a:ext cx="6495144" cy="4104456"/>
            <a:chOff x="1331640" y="2204864"/>
            <a:chExt cx="6495144" cy="4104456"/>
          </a:xfrm>
        </p:grpSpPr>
        <p:pic>
          <p:nvPicPr>
            <p:cNvPr id="4" name="Imagem 3" descr="Figura 43.6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2204864"/>
              <a:ext cx="6495144" cy="410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6"/>
            <p:cNvSpPr/>
            <p:nvPr/>
          </p:nvSpPr>
          <p:spPr>
            <a:xfrm>
              <a:off x="2536820" y="2996952"/>
              <a:ext cx="3240360" cy="2520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nip Same Side Corner Rectangle 8"/>
            <p:cNvSpPr/>
            <p:nvPr/>
          </p:nvSpPr>
          <p:spPr>
            <a:xfrm>
              <a:off x="2574732" y="2887036"/>
              <a:ext cx="989156" cy="792088"/>
            </a:xfrm>
            <a:prstGeom prst="snip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2123728" y="4365104"/>
              <a:ext cx="432048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8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85953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9" name="TextBox 1"/>
          <p:cNvSpPr txBox="1"/>
          <p:nvPr/>
        </p:nvSpPr>
        <p:spPr bwMode="auto">
          <a:xfrm>
            <a:off x="971600" y="1593032"/>
            <a:ext cx="73071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coeso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(i.e.,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estável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quanto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ligação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núcleon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(= B/A)</a:t>
            </a:r>
            <a:endParaRPr lang="en-US" sz="20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7"/>
          <p:cNvGrpSpPr/>
          <p:nvPr/>
        </p:nvGrpSpPr>
        <p:grpSpPr>
          <a:xfrm>
            <a:off x="5828427" y="3498400"/>
            <a:ext cx="2632005" cy="1959257"/>
            <a:chOff x="5828427" y="3102120"/>
            <a:chExt cx="2632005" cy="1959257"/>
          </a:xfrm>
        </p:grpSpPr>
        <p:sp>
          <p:nvSpPr>
            <p:cNvPr id="11" name="Right Arrow 13"/>
            <p:cNvSpPr/>
            <p:nvPr/>
          </p:nvSpPr>
          <p:spPr>
            <a:xfrm rot="14084430">
              <a:off x="5640257" y="3290290"/>
              <a:ext cx="720044" cy="343703"/>
            </a:xfrm>
            <a:prstGeom prst="rightArrow">
              <a:avLst/>
            </a:prstGeom>
            <a:solidFill>
              <a:srgbClr val="3267CB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14"/>
            <p:cNvSpPr txBox="1"/>
            <p:nvPr/>
          </p:nvSpPr>
          <p:spPr bwMode="auto">
            <a:xfrm>
              <a:off x="6012160" y="3861048"/>
              <a:ext cx="244827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Núcleos que geram novos núcleos mais estáveis quando se quebram (fissão)</a:t>
              </a: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2588066" y="3498400"/>
            <a:ext cx="2632006" cy="2031265"/>
            <a:chOff x="2588066" y="3102120"/>
            <a:chExt cx="2632006" cy="2031265"/>
          </a:xfrm>
        </p:grpSpPr>
        <p:sp>
          <p:nvSpPr>
            <p:cNvPr id="14" name="Right Arrow 33"/>
            <p:cNvSpPr/>
            <p:nvPr/>
          </p:nvSpPr>
          <p:spPr>
            <a:xfrm rot="14084430">
              <a:off x="2399896" y="3290290"/>
              <a:ext cx="720044" cy="343703"/>
            </a:xfrm>
            <a:prstGeom prst="rightArrow">
              <a:avLst/>
            </a:prstGeom>
            <a:solidFill>
              <a:srgbClr val="3267CB"/>
            </a:solidFill>
            <a:ln>
              <a:noFill/>
            </a:ln>
            <a:effectLst>
              <a:outerShdw blurRad="38100" dist="25400" dir="5400000" algn="t" rotWithShape="0">
                <a:schemeClr val="bg1">
                  <a:alpha val="5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TextBox 34"/>
            <p:cNvSpPr txBox="1"/>
            <p:nvPr/>
          </p:nvSpPr>
          <p:spPr bwMode="auto">
            <a:xfrm>
              <a:off x="2771800" y="3933056"/>
              <a:ext cx="244827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Núcleos que geram novos núcleos mais estáveis quando se juntam (fusão)</a:t>
              </a:r>
            </a:p>
          </p:txBody>
        </p:sp>
      </p:grpSp>
      <p:sp>
        <p:nvSpPr>
          <p:cNvPr id="16" name="TextBox 38"/>
          <p:cNvSpPr txBox="1"/>
          <p:nvPr/>
        </p:nvSpPr>
        <p:spPr bwMode="auto">
          <a:xfrm rot="16200000">
            <a:off x="251024" y="5468558"/>
            <a:ext cx="1553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(módulo da) </a:t>
            </a:r>
          </a:p>
        </p:txBody>
      </p:sp>
    </p:spTree>
    <p:extLst>
      <p:ext uri="{BB962C8B-B14F-4D97-AF65-F5344CB8AC3E}">
        <p14:creationId xmlns:p14="http://schemas.microsoft.com/office/powerpoint/2010/main" val="105819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Fissão</a:t>
            </a:r>
            <a:r>
              <a:rPr lang="en-US" dirty="0" smtClean="0"/>
              <a:t> Nuclear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0" y="14478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 um núcleo de </a:t>
            </a:r>
            <a:r>
              <a:rPr lang="pt-BR" sz="2000" b="0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pt-BR" sz="2000" b="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92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 sofre fissão em duas partes do mesmo tamanho, 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aprox., 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 que parte do diagrama de </a:t>
            </a:r>
            <a:r>
              <a:rPr lang="pt-BR" sz="2000" b="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nuclídeos</a:t>
            </a:r>
            <a:r>
              <a:rPr lang="pt-BR" sz="20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estarão esses produtos?</a:t>
            </a:r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539457"/>
            <a:ext cx="3000375" cy="35718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5" name="Imagem 3" descr="Figura 43.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209800"/>
            <a:ext cx="7224712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/>
          <p:nvPr/>
        </p:nvSpPr>
        <p:spPr>
          <a:xfrm>
            <a:off x="3203848" y="2929136"/>
            <a:ext cx="1656184" cy="1008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0"/>
          <p:cNvSpPr/>
          <p:nvPr/>
        </p:nvSpPr>
        <p:spPr>
          <a:xfrm>
            <a:off x="1475656" y="3877335"/>
            <a:ext cx="1656184" cy="1008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1"/>
          <p:cNvSpPr/>
          <p:nvPr/>
        </p:nvSpPr>
        <p:spPr>
          <a:xfrm>
            <a:off x="2987824" y="5737448"/>
            <a:ext cx="2439888" cy="5040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2"/>
          <p:cNvSpPr txBox="1"/>
          <p:nvPr/>
        </p:nvSpPr>
        <p:spPr>
          <a:xfrm>
            <a:off x="3995936" y="422528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4644008" y="4195663"/>
            <a:ext cx="357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11" name="TextBox 23"/>
          <p:cNvSpPr txBox="1"/>
          <p:nvPr/>
        </p:nvSpPr>
        <p:spPr>
          <a:xfrm flipH="1">
            <a:off x="5927683" y="3145160"/>
            <a:ext cx="588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4008604" y="4843735"/>
            <a:ext cx="378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alibri"/>
                <a:cs typeface="Calibri"/>
              </a:rPr>
              <a:t>D</a:t>
            </a:r>
          </a:p>
        </p:txBody>
      </p:sp>
      <p:sp>
        <p:nvSpPr>
          <p:cNvPr id="13" name="TextBox 25"/>
          <p:cNvSpPr txBox="1"/>
          <p:nvPr/>
        </p:nvSpPr>
        <p:spPr>
          <a:xfrm>
            <a:off x="6300192" y="2713112"/>
            <a:ext cx="186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25300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Fissão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26"/>
          <p:cNvPicPr>
            <a:picLocks noChangeAspect="1"/>
          </p:cNvPicPr>
          <p:nvPr/>
        </p:nvPicPr>
        <p:blipFill rotWithShape="1">
          <a:blip r:embed="rId2"/>
          <a:srcRect r="7916"/>
          <a:stretch/>
        </p:blipFill>
        <p:spPr>
          <a:xfrm>
            <a:off x="1970772" y="1730119"/>
            <a:ext cx="4608000" cy="2149209"/>
          </a:xfrm>
          <a:prstGeom prst="rect">
            <a:avLst/>
          </a:prstGeom>
        </p:spPr>
      </p:pic>
      <p:sp>
        <p:nvSpPr>
          <p:cNvPr id="4" name="Chord 28"/>
          <p:cNvSpPr/>
          <p:nvPr/>
        </p:nvSpPr>
        <p:spPr>
          <a:xfrm rot="14084680">
            <a:off x="5952247" y="2511669"/>
            <a:ext cx="650042" cy="476071"/>
          </a:xfrm>
          <a:prstGeom prst="chord">
            <a:avLst>
              <a:gd name="adj1" fmla="val 2785431"/>
              <a:gd name="adj2" fmla="val 12156334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2400" b="0" baseline="30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TextBox 29"/>
          <p:cNvSpPr txBox="1"/>
          <p:nvPr/>
        </p:nvSpPr>
        <p:spPr bwMode="auto">
          <a:xfrm>
            <a:off x="179512" y="2797314"/>
            <a:ext cx="22488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térmico (lento)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3/2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kT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~0,04eV</a:t>
            </a:r>
          </a:p>
        </p:txBody>
      </p:sp>
      <p:sp>
        <p:nvSpPr>
          <p:cNvPr id="6" name="TextBox 30"/>
          <p:cNvSpPr txBox="1"/>
          <p:nvPr/>
        </p:nvSpPr>
        <p:spPr bwMode="auto">
          <a:xfrm>
            <a:off x="6521607" y="2451338"/>
            <a:ext cx="18668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nêutrons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rápidos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~ 1MeV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31"/>
          <p:cNvSpPr txBox="1"/>
          <p:nvPr/>
        </p:nvSpPr>
        <p:spPr bwMode="auto">
          <a:xfrm>
            <a:off x="228600" y="1657290"/>
            <a:ext cx="20804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Urânio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74" y="3734742"/>
            <a:ext cx="3607417" cy="311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30"/>
          <p:cNvSpPr txBox="1"/>
          <p:nvPr/>
        </p:nvSpPr>
        <p:spPr bwMode="auto">
          <a:xfrm>
            <a:off x="5148064" y="4383360"/>
            <a:ext cx="3672408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mesmo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 pode se fissionar de muitas maneiras, com diferentes probabilidades</a:t>
            </a:r>
          </a:p>
          <a:p>
            <a:pPr>
              <a:spcBef>
                <a:spcPct val="50000"/>
              </a:spcBef>
            </a:pP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Em ~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7% dos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eventos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fissão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urânio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há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produção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n-US" sz="16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núcleos</a:t>
            </a:r>
            <a:r>
              <a:rPr lang="en-US" sz="16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com A ~ 94 e 140  (ex: </a:t>
            </a:r>
            <a:r>
              <a:rPr lang="pt-BR" sz="1600" b="0" baseline="30000" dirty="0">
                <a:solidFill>
                  <a:schemeClr val="tx1"/>
                </a:solidFill>
                <a:latin typeface="Arial"/>
                <a:cs typeface="Arial"/>
              </a:rPr>
              <a:t>140</a:t>
            </a:r>
            <a:r>
              <a:rPr lang="pt-BR" sz="1600" b="0" dirty="0">
                <a:solidFill>
                  <a:schemeClr val="tx1"/>
                </a:solidFill>
                <a:latin typeface="Arial"/>
                <a:cs typeface="Arial"/>
              </a:rPr>
              <a:t>Xe e </a:t>
            </a:r>
            <a:r>
              <a:rPr lang="pt-BR" sz="1600" b="0" baseline="30000" dirty="0">
                <a:solidFill>
                  <a:schemeClr val="tx1"/>
                </a:solidFill>
                <a:latin typeface="Arial"/>
                <a:cs typeface="Arial"/>
              </a:rPr>
              <a:t>94</a:t>
            </a:r>
            <a:r>
              <a:rPr lang="pt-BR" sz="1600" b="0" dirty="0">
                <a:solidFill>
                  <a:schemeClr val="tx1"/>
                </a:solidFill>
                <a:latin typeface="Arial"/>
                <a:cs typeface="Arial"/>
              </a:rPr>
              <a:t>Sr)</a:t>
            </a:r>
            <a:endParaRPr lang="en-US" sz="16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8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Fissão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336" y="1689504"/>
            <a:ext cx="4343896" cy="539024"/>
          </a:xfrm>
          <a:prstGeom prst="rect">
            <a:avLst/>
          </a:prstGeom>
        </p:spPr>
      </p:pic>
      <p:pic>
        <p:nvPicPr>
          <p:cNvPr id="4" name="Picture 26"/>
          <p:cNvPicPr>
            <a:picLocks noChangeAspect="1"/>
          </p:cNvPicPr>
          <p:nvPr/>
        </p:nvPicPr>
        <p:blipFill rotWithShape="1">
          <a:blip r:embed="rId3"/>
          <a:srcRect r="7916"/>
          <a:stretch/>
        </p:blipFill>
        <p:spPr>
          <a:xfrm>
            <a:off x="1970772" y="2239583"/>
            <a:ext cx="4608000" cy="2149209"/>
          </a:xfrm>
          <a:prstGeom prst="rect">
            <a:avLst/>
          </a:prstGeom>
        </p:spPr>
      </p:pic>
      <p:sp>
        <p:nvSpPr>
          <p:cNvPr id="5" name="Rectangle 14"/>
          <p:cNvSpPr/>
          <p:nvPr/>
        </p:nvSpPr>
        <p:spPr>
          <a:xfrm>
            <a:off x="107504" y="4431935"/>
            <a:ext cx="8856984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Como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os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núcleos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produzidos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na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fissão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têm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excesso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de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nêutrons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sofrem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em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seguida</a:t>
            </a: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uma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série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de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decaimentos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(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em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b="0" baseline="30000" dirty="0" err="1">
                <a:solidFill>
                  <a:schemeClr val="tx1"/>
                </a:solidFill>
                <a:latin typeface="Arial"/>
                <a:cs typeface="Arial"/>
              </a:rPr>
              <a:t>geral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l-GR" sz="2400" b="0" baseline="30000" dirty="0">
                <a:solidFill>
                  <a:schemeClr val="tx1"/>
                </a:solidFill>
                <a:latin typeface="Arial"/>
                <a:cs typeface="Arial"/>
              </a:rPr>
              <a:t>β</a:t>
            </a:r>
            <a:r>
              <a:rPr lang="el-GR" sz="2800" b="0" baseline="30000" dirty="0">
                <a:solidFill>
                  <a:schemeClr val="tx1"/>
                </a:solidFill>
                <a:latin typeface="Arial"/>
                <a:cs typeface="Arial"/>
              </a:rPr>
              <a:t>-</a:t>
            </a:r>
            <a:r>
              <a:rPr lang="el-GR" sz="2400" b="0" baseline="30000" dirty="0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lang="en-US" sz="2400" b="0" baseline="30000" dirty="0">
                <a:solidFill>
                  <a:schemeClr val="tx1"/>
                </a:solidFill>
                <a:latin typeface="Arial"/>
                <a:cs typeface="Arial"/>
              </a:rPr>
              <a:t>, p. ex:</a:t>
            </a:r>
          </a:p>
        </p:txBody>
      </p:sp>
      <p:pic>
        <p:nvPicPr>
          <p:cNvPr id="6" name="Picture 20"/>
          <p:cNvPicPr>
            <a:picLocks noChangeAspect="1"/>
          </p:cNvPicPr>
          <p:nvPr/>
        </p:nvPicPr>
        <p:blipFill rotWithShape="1">
          <a:blip r:embed="rId4"/>
          <a:srcRect t="-2" b="55628"/>
          <a:stretch/>
        </p:blipFill>
        <p:spPr>
          <a:xfrm>
            <a:off x="179512" y="5324872"/>
            <a:ext cx="4824536" cy="1004400"/>
          </a:xfrm>
          <a:prstGeom prst="rect">
            <a:avLst/>
          </a:prstGeom>
        </p:spPr>
      </p:pic>
      <p:pic>
        <p:nvPicPr>
          <p:cNvPr id="7" name="Picture 22"/>
          <p:cNvPicPr>
            <a:picLocks noChangeAspect="1"/>
          </p:cNvPicPr>
          <p:nvPr/>
        </p:nvPicPr>
        <p:blipFill rotWithShape="1">
          <a:blip r:embed="rId4"/>
          <a:srcRect l="14176" t="50964" r="13444" b="4662"/>
          <a:stretch/>
        </p:blipFill>
        <p:spPr>
          <a:xfrm>
            <a:off x="5544496" y="5324872"/>
            <a:ext cx="3492000" cy="1004400"/>
          </a:xfrm>
          <a:prstGeom prst="rect">
            <a:avLst/>
          </a:prstGeom>
        </p:spPr>
      </p:pic>
      <p:sp>
        <p:nvSpPr>
          <p:cNvPr id="8" name="Rectangle 23"/>
          <p:cNvSpPr/>
          <p:nvPr/>
        </p:nvSpPr>
        <p:spPr>
          <a:xfrm>
            <a:off x="179512" y="5180856"/>
            <a:ext cx="8712968" cy="1296144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hord 28"/>
          <p:cNvSpPr/>
          <p:nvPr/>
        </p:nvSpPr>
        <p:spPr>
          <a:xfrm rot="14084680">
            <a:off x="5952247" y="3021133"/>
            <a:ext cx="650042" cy="476071"/>
          </a:xfrm>
          <a:prstGeom prst="chord">
            <a:avLst>
              <a:gd name="adj1" fmla="val 2785431"/>
              <a:gd name="adj2" fmla="val 12156334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2400" b="0" baseline="30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TextBox 31"/>
          <p:cNvSpPr txBox="1"/>
          <p:nvPr/>
        </p:nvSpPr>
        <p:spPr bwMode="auto">
          <a:xfrm>
            <a:off x="1735490" y="1652464"/>
            <a:ext cx="5552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</a:t>
            </a:r>
          </a:p>
        </p:txBody>
      </p:sp>
      <p:sp>
        <p:nvSpPr>
          <p:cNvPr id="11" name="TextBox 19"/>
          <p:cNvSpPr txBox="1"/>
          <p:nvPr/>
        </p:nvSpPr>
        <p:spPr bwMode="auto">
          <a:xfrm>
            <a:off x="179512" y="2372544"/>
            <a:ext cx="22488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térmico (lento)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3/2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kT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~0,04eV</a:t>
            </a:r>
          </a:p>
        </p:txBody>
      </p:sp>
      <p:sp>
        <p:nvSpPr>
          <p:cNvPr id="12" name="TextBox 24"/>
          <p:cNvSpPr txBox="1"/>
          <p:nvPr/>
        </p:nvSpPr>
        <p:spPr bwMode="auto">
          <a:xfrm>
            <a:off x="6521607" y="2960802"/>
            <a:ext cx="18668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nêutrons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rápidos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~ 1MeV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43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Fissão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336" y="1561040"/>
            <a:ext cx="4343896" cy="539024"/>
          </a:xfrm>
          <a:prstGeom prst="rect">
            <a:avLst/>
          </a:prstGeom>
        </p:spPr>
      </p:pic>
      <p:pic>
        <p:nvPicPr>
          <p:cNvPr id="4" name="Picture 26"/>
          <p:cNvPicPr>
            <a:picLocks noChangeAspect="1"/>
          </p:cNvPicPr>
          <p:nvPr/>
        </p:nvPicPr>
        <p:blipFill rotWithShape="1">
          <a:blip r:embed="rId3"/>
          <a:srcRect r="7916"/>
          <a:stretch/>
        </p:blipFill>
        <p:spPr>
          <a:xfrm>
            <a:off x="1928794" y="2115478"/>
            <a:ext cx="3578408" cy="1668999"/>
          </a:xfrm>
          <a:prstGeom prst="rect">
            <a:avLst/>
          </a:prstGeom>
        </p:spPr>
      </p:pic>
      <p:sp>
        <p:nvSpPr>
          <p:cNvPr id="5" name="Rectangle 14"/>
          <p:cNvSpPr/>
          <p:nvPr/>
        </p:nvSpPr>
        <p:spPr>
          <a:xfrm>
            <a:off x="142844" y="5187312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b="0" dirty="0" smtClean="0">
                <a:solidFill>
                  <a:schemeClr val="tx1"/>
                </a:solidFill>
                <a:latin typeface="Arial"/>
                <a:cs typeface="Arial"/>
              </a:rPr>
              <a:t>Ex. 43.1 -  Determine a energia de desintegração para o evento de fissão acima (considerar o produto final </a:t>
            </a:r>
            <a:r>
              <a:rPr lang="pt-BR" sz="1800" b="0" baseline="30000" dirty="0" smtClean="0">
                <a:solidFill>
                  <a:schemeClr val="tx1"/>
                </a:solidFill>
                <a:latin typeface="Arial"/>
                <a:cs typeface="Arial"/>
              </a:rPr>
              <a:t>140</a:t>
            </a:r>
            <a:r>
              <a:rPr lang="pt-BR" sz="1800" b="0" dirty="0" smtClean="0">
                <a:solidFill>
                  <a:schemeClr val="tx1"/>
                </a:solidFill>
                <a:latin typeface="Arial"/>
                <a:cs typeface="Arial"/>
              </a:rPr>
              <a:t>Ce e </a:t>
            </a:r>
            <a:r>
              <a:rPr lang="pt-BR" sz="1800" b="0" baseline="30000" dirty="0" smtClean="0">
                <a:solidFill>
                  <a:schemeClr val="tx1"/>
                </a:solidFill>
                <a:latin typeface="Arial"/>
                <a:cs typeface="Arial"/>
              </a:rPr>
              <a:t>94</a:t>
            </a:r>
            <a:r>
              <a:rPr lang="pt-BR" sz="1800" b="0" dirty="0" smtClean="0">
                <a:solidFill>
                  <a:schemeClr val="tx1"/>
                </a:solidFill>
                <a:latin typeface="Arial"/>
                <a:cs typeface="Arial"/>
              </a:rPr>
              <a:t>Zr). As massas são:</a:t>
            </a:r>
            <a:endParaRPr lang="en-US" sz="18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hord 28"/>
          <p:cNvSpPr/>
          <p:nvPr/>
        </p:nvSpPr>
        <p:spPr>
          <a:xfrm rot="14084680">
            <a:off x="5952247" y="2892669"/>
            <a:ext cx="650042" cy="476071"/>
          </a:xfrm>
          <a:prstGeom prst="chord">
            <a:avLst>
              <a:gd name="adj1" fmla="val 2785431"/>
              <a:gd name="adj2" fmla="val 12156334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2400" b="0" baseline="300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TextBox 31"/>
          <p:cNvSpPr txBox="1"/>
          <p:nvPr/>
        </p:nvSpPr>
        <p:spPr bwMode="auto">
          <a:xfrm>
            <a:off x="1735490" y="1524000"/>
            <a:ext cx="5552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</a:t>
            </a:r>
          </a:p>
        </p:txBody>
      </p:sp>
      <p:pic>
        <p:nvPicPr>
          <p:cNvPr id="8" name="Picture 20"/>
          <p:cNvPicPr>
            <a:picLocks noChangeAspect="1"/>
          </p:cNvPicPr>
          <p:nvPr/>
        </p:nvPicPr>
        <p:blipFill rotWithShape="1">
          <a:blip r:embed="rId4"/>
          <a:srcRect t="-2" b="55628"/>
          <a:stretch/>
        </p:blipFill>
        <p:spPr>
          <a:xfrm>
            <a:off x="179512" y="3892284"/>
            <a:ext cx="4824536" cy="1004400"/>
          </a:xfrm>
          <a:prstGeom prst="rect">
            <a:avLst/>
          </a:prstGeom>
        </p:spPr>
      </p:pic>
      <p:pic>
        <p:nvPicPr>
          <p:cNvPr id="9" name="Picture 22"/>
          <p:cNvPicPr>
            <a:picLocks noChangeAspect="1"/>
          </p:cNvPicPr>
          <p:nvPr/>
        </p:nvPicPr>
        <p:blipFill rotWithShape="1">
          <a:blip r:embed="rId4"/>
          <a:srcRect l="14176" t="50964" r="13444" b="4662"/>
          <a:stretch/>
        </p:blipFill>
        <p:spPr>
          <a:xfrm>
            <a:off x="5544496" y="3892284"/>
            <a:ext cx="3492000" cy="1004400"/>
          </a:xfrm>
          <a:prstGeom prst="rect">
            <a:avLst/>
          </a:prstGeom>
        </p:spPr>
      </p:pic>
      <p:sp>
        <p:nvSpPr>
          <p:cNvPr id="10" name="Rectangle 23"/>
          <p:cNvSpPr/>
          <p:nvPr/>
        </p:nvSpPr>
        <p:spPr>
          <a:xfrm>
            <a:off x="179512" y="3748268"/>
            <a:ext cx="8712968" cy="1296144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>
            <a:outerShdw blurRad="38100" dist="25400" dir="5400000" algn="t" rotWithShape="0">
              <a:schemeClr val="bg1"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4" y="5830254"/>
            <a:ext cx="3052748" cy="60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4"/>
          <p:cNvSpPr/>
          <p:nvPr/>
        </p:nvSpPr>
        <p:spPr>
          <a:xfrm>
            <a:off x="287016" y="6473172"/>
            <a:ext cx="8856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0" dirty="0" smtClean="0">
                <a:solidFill>
                  <a:schemeClr val="tx1"/>
                </a:solidFill>
                <a:latin typeface="Arial"/>
                <a:cs typeface="Arial"/>
              </a:rPr>
              <a:t>R: 208 </a:t>
            </a:r>
            <a:r>
              <a:rPr lang="pt-BR" sz="1600" b="0" dirty="0" err="1" smtClean="0">
                <a:solidFill>
                  <a:schemeClr val="tx1"/>
                </a:solidFill>
                <a:latin typeface="Arial"/>
                <a:cs typeface="Arial"/>
              </a:rPr>
              <a:t>MeV</a:t>
            </a:r>
            <a:r>
              <a:rPr lang="pt-BR" sz="1600" b="0" dirty="0" smtClean="0">
                <a:solidFill>
                  <a:schemeClr val="tx1"/>
                </a:solidFill>
                <a:latin typeface="Arial"/>
                <a:cs typeface="Arial"/>
              </a:rPr>
              <a:t>  (7% da energia é “perdida” com emissão de neutrinos (ou </a:t>
            </a:r>
            <a:r>
              <a:rPr lang="pt-BR" sz="1600" b="0" dirty="0" err="1" smtClean="0">
                <a:solidFill>
                  <a:schemeClr val="tx1"/>
                </a:solidFill>
                <a:latin typeface="Arial"/>
                <a:cs typeface="Arial"/>
              </a:rPr>
              <a:t>antineutrinos</a:t>
            </a:r>
            <a:r>
              <a:rPr lang="pt-BR" sz="1600" b="0" dirty="0" smtClean="0">
                <a:solidFill>
                  <a:schemeClr val="tx1"/>
                </a:solidFill>
                <a:latin typeface="Arial"/>
                <a:cs typeface="Arial"/>
              </a:rPr>
              <a:t>))</a:t>
            </a:r>
            <a:endParaRPr lang="en-US" sz="16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TextBox 22"/>
          <p:cNvSpPr txBox="1"/>
          <p:nvPr/>
        </p:nvSpPr>
        <p:spPr bwMode="auto">
          <a:xfrm>
            <a:off x="107504" y="2100064"/>
            <a:ext cx="22488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térmico (lento)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3/2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kT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~0,04eV</a:t>
            </a:r>
          </a:p>
        </p:txBody>
      </p:sp>
      <p:sp>
        <p:nvSpPr>
          <p:cNvPr id="14" name="TextBox 23"/>
          <p:cNvSpPr txBox="1"/>
          <p:nvPr/>
        </p:nvSpPr>
        <p:spPr bwMode="auto">
          <a:xfrm>
            <a:off x="5724128" y="2604120"/>
            <a:ext cx="18668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nêutrons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rápidos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~ 1MeV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mais</a:t>
            </a:r>
            <a:endParaRPr lang="en-US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77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Fissão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 rotWithShape="1">
          <a:blip r:embed="rId2"/>
          <a:srcRect t="1571"/>
          <a:stretch/>
        </p:blipFill>
        <p:spPr>
          <a:xfrm>
            <a:off x="1069156" y="1549400"/>
            <a:ext cx="7607300" cy="4775200"/>
          </a:xfrm>
          <a:prstGeom prst="rect">
            <a:avLst/>
          </a:prstGeom>
        </p:spPr>
      </p:pic>
      <p:sp>
        <p:nvSpPr>
          <p:cNvPr id="4" name="Rectangle 14"/>
          <p:cNvSpPr/>
          <p:nvPr/>
        </p:nvSpPr>
        <p:spPr>
          <a:xfrm>
            <a:off x="571472" y="6273224"/>
            <a:ext cx="814393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0" dirty="0" smtClean="0">
                <a:solidFill>
                  <a:schemeClr val="tx1"/>
                </a:solidFill>
                <a:latin typeface="Arial"/>
                <a:cs typeface="Arial"/>
              </a:rPr>
              <a:t>1939 - Modelo de Niels Bohr e John </a:t>
            </a:r>
            <a:r>
              <a:rPr lang="pt-BR" sz="1600" b="0" dirty="0" err="1" smtClean="0">
                <a:solidFill>
                  <a:schemeClr val="tx1"/>
                </a:solidFill>
                <a:latin typeface="Arial"/>
                <a:cs typeface="Arial"/>
              </a:rPr>
              <a:t>Wheeler</a:t>
            </a:r>
            <a:r>
              <a:rPr lang="pt-BR" sz="1600" b="0" dirty="0" smtClean="0">
                <a:solidFill>
                  <a:schemeClr val="tx1"/>
                </a:solidFill>
                <a:latin typeface="Arial"/>
                <a:cs typeface="Arial"/>
              </a:rPr>
              <a:t> baseado em uma gota de líquido carregada eletricamente.</a:t>
            </a:r>
            <a:endParaRPr lang="en-US" sz="16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51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Fissão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92" y="1697148"/>
            <a:ext cx="3411931" cy="2520280"/>
          </a:xfrm>
          <a:prstGeom prst="rect">
            <a:avLst/>
          </a:prstGeom>
        </p:spPr>
      </p:pic>
      <p:sp>
        <p:nvSpPr>
          <p:cNvPr id="6" name="TextBox 14"/>
          <p:cNvSpPr txBox="1"/>
          <p:nvPr/>
        </p:nvSpPr>
        <p:spPr bwMode="auto">
          <a:xfrm>
            <a:off x="214284" y="2197218"/>
            <a:ext cx="48965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atração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dos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núcleons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cria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barreira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potencial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altura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000" b="0" baseline="-25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fissão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Se um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incidente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tiver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</a:t>
            </a:r>
            <a:r>
              <a:rPr lang="en-US" sz="2000" b="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suficiente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vencer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tunelar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essa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barreira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fissão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ocorre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/>
          <a:srcRect t="19627" b="4049"/>
          <a:stretch/>
        </p:blipFill>
        <p:spPr bwMode="auto">
          <a:xfrm>
            <a:off x="35496" y="4124900"/>
            <a:ext cx="9082945" cy="147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14"/>
          <p:cNvSpPr txBox="1"/>
          <p:nvPr/>
        </p:nvSpPr>
        <p:spPr bwMode="auto">
          <a:xfrm>
            <a:off x="642910" y="5769114"/>
            <a:ext cx="75724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captura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um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nêutron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térmico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tem 85 % de chance de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fissionar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 15 % de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emitir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radiação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.</a:t>
            </a:r>
            <a:r>
              <a:rPr lang="en-US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5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Termoelétricas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342" y="1594870"/>
            <a:ext cx="5485978" cy="5186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45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Reator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40" y="1593032"/>
            <a:ext cx="7183898" cy="5112568"/>
          </a:xfrm>
          <a:prstGeom prst="rect">
            <a:avLst/>
          </a:prstGeom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292080" y="4437112"/>
            <a:ext cx="381642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endParaRPr lang="pt-BR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ct val="50000"/>
              </a:spcBef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pt-BR" sz="2000" b="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H2O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600 K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 = 1000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MW</a:t>
            </a:r>
            <a:endParaRPr lang="pt-BR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Vazão = 1 ML/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</a:t>
            </a:r>
            <a:endParaRPr lang="pt-BR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6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Reator</a:t>
            </a:r>
            <a:r>
              <a:rPr lang="en-US" dirty="0" smtClean="0"/>
              <a:t> Nuclear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0" y="1646872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Fuga de nêutrons pelas paredes:   aumenta-se a razão superfície/volume.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dos nêutrons – nêutrons ejetados tem energia de 2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necessita-se de um </a:t>
            </a:r>
            <a:r>
              <a:rPr lang="pt-B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moderador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(diminuir a energia de n sem absorvê-lo). O mais utilizado é H</a:t>
            </a:r>
            <a:r>
              <a:rPr lang="pt-BR" sz="2000" b="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(colisão nêutron – próton).</a:t>
            </a:r>
          </a:p>
        </p:txBody>
      </p:sp>
      <p:pic>
        <p:nvPicPr>
          <p:cNvPr id="4" name="Picture 4" descr="http://objetoseducacionais2.mec.gov.br/bitstream/handle/mec/16308/imagens/726_TE__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273111"/>
            <a:ext cx="6572296" cy="35848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62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Reator</a:t>
            </a:r>
            <a:r>
              <a:rPr lang="en-US" dirty="0" smtClean="0"/>
              <a:t> Nuclear</a:t>
            </a:r>
            <a:endParaRPr lang="en-US" dirty="0"/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39750" y="1828800"/>
            <a:ext cx="80645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Problemas :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Fuga de nêutrons pelas paredes – aumenta-se a razão superfície / volume.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Energia dos nêutrons – nêutrons ejetados tem energia de 2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necessita-se de um </a:t>
            </a:r>
            <a:r>
              <a:rPr lang="pt-B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moderador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(diminuir a energia de n sem absorve-lo). O mais utilizado é H</a:t>
            </a:r>
            <a:r>
              <a:rPr lang="pt-BR" sz="2000" b="0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(colisão nêutron – próton).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Captura ressonante de nêutrons - entre 1 e 100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existe uma grande probabilidade de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238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absorver um nêutron (captura e emite um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)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arenR"/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Captura térmica – às vezes 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captura nêutrons térmicos sem se </a:t>
            </a:r>
            <a:r>
              <a:rPr lang="pt-BR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fissionar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pt-BR" sz="2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spcBef>
                <a:spcPct val="50000"/>
              </a:spcBef>
              <a:buAutoNum type="arabicParenR"/>
            </a:pP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71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Reator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60" y="1551112"/>
            <a:ext cx="5349040" cy="4392488"/>
          </a:xfrm>
          <a:prstGeom prst="rect">
            <a:avLst/>
          </a:prstGeom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652120" y="1790145"/>
            <a:ext cx="3384376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Fator de multiplicação </a:t>
            </a:r>
            <a:b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(nêutrons 2ª geração)/(nêutrons 1ª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ger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 indent="-504000"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&lt; 1 – regime subcrítico: reação não se sustenta</a:t>
            </a:r>
          </a:p>
          <a:p>
            <a:pPr indent="-504000"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&gt; 1 – regime supercrítico: reação sai de controle</a:t>
            </a:r>
          </a:p>
          <a:p>
            <a:pPr indent="-504000"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1 – regime crítico (ideal)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Para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manter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crítico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longo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período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preparar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com k &gt;1, e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inserir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barras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controle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materiais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absorvem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nêutrons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) no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reator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para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baixar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até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k = 1.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Depois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ir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retirando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barras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à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medida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em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combustível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vai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sendo</a:t>
            </a:r>
            <a:r>
              <a:rPr lang="en-US" sz="2000" b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latin typeface="Arial"/>
                <a:cs typeface="Arial"/>
              </a:rPr>
              <a:t>consumido</a:t>
            </a:r>
            <a:endParaRPr lang="en-US" sz="20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00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Materiais</a:t>
            </a:r>
            <a:r>
              <a:rPr lang="en-US" dirty="0" smtClean="0"/>
              <a:t> </a:t>
            </a:r>
            <a:r>
              <a:rPr lang="en-US" dirty="0" err="1" smtClean="0"/>
              <a:t>Fissionáveis</a:t>
            </a:r>
            <a:endParaRPr lang="en-US" dirty="0"/>
          </a:p>
        </p:txBody>
      </p:sp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304800" y="1839912"/>
            <a:ext cx="8435975" cy="4713288"/>
          </a:xfrm>
          <a:prstGeom prst="rect">
            <a:avLst/>
          </a:prstGeom>
        </p:spPr>
        <p:txBody>
          <a:bodyPr/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Servem para gerar energia elétrica... ou bombas.</a:t>
            </a:r>
          </a:p>
          <a:p>
            <a:pPr algn="just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mais usado é </a:t>
            </a:r>
            <a:r>
              <a:rPr lang="pt-BR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U. Quando bombardeados por nêutrons de qualquer energia, principalmente térmicos, tem boa chance de fissionarem, liberando grande quantidade de energia.</a:t>
            </a:r>
          </a:p>
          <a:p>
            <a:pPr algn="just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urânio que existe na natureza tem 0.7% de </a:t>
            </a:r>
            <a:r>
              <a:rPr lang="pt-BR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 e 99.3% de </a:t>
            </a:r>
            <a:r>
              <a:rPr lang="pt-BR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U.</a:t>
            </a:r>
          </a:p>
          <a:p>
            <a:pPr algn="just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 ser usado em um reator, é preciso enriquecer o urânio natural para 3.5% de </a:t>
            </a:r>
            <a:r>
              <a:rPr lang="pt-BR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U.</a:t>
            </a:r>
          </a:p>
          <a:p>
            <a:pPr algn="just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Métodos utilizados: difusão gasosa, ultracentrifugação, jato centrífugo, laser</a:t>
            </a:r>
          </a:p>
          <a:p>
            <a:pPr algn="just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 fazer uma bomba, é preciso enriquecer a 90%. 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2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Materiais</a:t>
            </a:r>
            <a:r>
              <a:rPr lang="en-US" dirty="0" smtClean="0"/>
              <a:t> </a:t>
            </a:r>
            <a:r>
              <a:rPr lang="en-US" dirty="0" err="1" smtClean="0"/>
              <a:t>Fissionáveis</a:t>
            </a:r>
            <a:endParaRPr lang="en-US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323528" y="1371600"/>
            <a:ext cx="8424936" cy="114300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just"/>
            <a:r>
              <a:rPr lang="pt-BR" sz="240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então tanta preocupação com que países “não confiáveis” aprendam a enriquecer uranio?</a:t>
            </a:r>
            <a:endParaRPr lang="en-US" sz="2400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 bwMode="auto">
          <a:xfrm>
            <a:off x="241176" y="2514600"/>
            <a:ext cx="8507288" cy="3268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0" dirty="0">
                <a:latin typeface="Arial" panose="020B0604020202020204" pitchFamily="34" charset="0"/>
                <a:cs typeface="Arial" panose="020B0604020202020204" pitchFamily="34" charset="0"/>
              </a:rPr>
              <a:t>Porque quem aprende a enriquecer a 3.5% já sabe bastante para enriquecer a 90%. Já é metade do esforço!</a:t>
            </a:r>
          </a:p>
          <a:p>
            <a:pPr algn="just"/>
            <a:r>
              <a:rPr lang="pt-BR" b="0" dirty="0">
                <a:latin typeface="Arial" panose="020B0604020202020204" pitchFamily="34" charset="0"/>
                <a:cs typeface="Arial" panose="020B0604020202020204" pitchFamily="34" charset="0"/>
              </a:rPr>
              <a:t>Países que sabem enriquecer </a:t>
            </a:r>
            <a:r>
              <a:rPr lang="pt-BR" b="0" dirty="0" smtClean="0">
                <a:latin typeface="Arial" panose="020B0604020202020204" pitchFamily="34" charset="0"/>
                <a:cs typeface="Arial" panose="020B0604020202020204" pitchFamily="34" charset="0"/>
              </a:rPr>
              <a:t>não </a:t>
            </a:r>
            <a:r>
              <a:rPr lang="pt-BR" b="0" dirty="0">
                <a:latin typeface="Arial" panose="020B0604020202020204" pitchFamily="34" charset="0"/>
                <a:cs typeface="Arial" panose="020B0604020202020204" pitchFamily="34" charset="0"/>
              </a:rPr>
              <a:t>ensinam a outros</a:t>
            </a:r>
          </a:p>
          <a:p>
            <a:pPr algn="just"/>
            <a:r>
              <a:rPr lang="pt-BR" b="0" dirty="0">
                <a:latin typeface="Arial" panose="020B0604020202020204" pitchFamily="34" charset="0"/>
                <a:cs typeface="Arial" panose="020B0604020202020204" pitchFamily="34" charset="0"/>
              </a:rPr>
              <a:t>Problema de não proliferação (controle) X segredo industrial</a:t>
            </a:r>
          </a:p>
          <a:p>
            <a:pPr algn="just"/>
            <a:r>
              <a:rPr lang="pt-BR" b="0" dirty="0">
                <a:latin typeface="Arial" panose="020B0604020202020204" pitchFamily="34" charset="0"/>
                <a:cs typeface="Arial" panose="020B0604020202020204" pitchFamily="34" charset="0"/>
              </a:rPr>
              <a:t>O Brasil está entre os poucos países que dominou essa tecnologia: o urânio usado em Angra I e II é enriquecido no centro nuclear de Aramar, perto de Resende (RJ)</a:t>
            </a:r>
          </a:p>
          <a:p>
            <a:pPr marL="0" indent="0" algn="just">
              <a:buNone/>
            </a:pPr>
            <a:endParaRPr lang="pt-BR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9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Reator</a:t>
            </a:r>
            <a:r>
              <a:rPr lang="en-US" dirty="0" smtClean="0"/>
              <a:t> Nuclear: </a:t>
            </a:r>
            <a:r>
              <a:rPr lang="en-US" dirty="0" err="1" smtClean="0"/>
              <a:t>Angra</a:t>
            </a:r>
            <a:endParaRPr lang="en-US" dirty="0"/>
          </a:p>
        </p:txBody>
      </p:sp>
      <p:pic>
        <p:nvPicPr>
          <p:cNvPr id="3" name="Picture 8" descr="C:\Users\Daniel\Desktop\Eletronuclear-desliga-Angra-1-para-manutenção-no-sistema-de-acionamento-das-barras-de-controle-do-rea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1705" y="3041576"/>
            <a:ext cx="6094185" cy="3816424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025103" y="1770940"/>
            <a:ext cx="378206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Varetas de combustível nuclear</a:t>
            </a:r>
          </a:p>
          <a:p>
            <a:pPr marL="457200" indent="-457200" algn="just">
              <a:spcBef>
                <a:spcPct val="50000"/>
              </a:spcBef>
            </a:pP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://1.bp.blogspot.com/-F2BwYUpQMbA/TaSc8KypJLI/AAAAAAAAACI/mfU19-_ZpoI/s1600/vareta+de+uranio.JPG"/>
          <p:cNvPicPr>
            <a:picLocks noChangeAspect="1" noChangeArrowheads="1"/>
          </p:cNvPicPr>
          <p:nvPr/>
        </p:nvPicPr>
        <p:blipFill rotWithShape="1">
          <a:blip r:embed="rId3"/>
          <a:srcRect t="-1" b="13758"/>
          <a:stretch/>
        </p:blipFill>
        <p:spPr bwMode="auto">
          <a:xfrm>
            <a:off x="76200" y="1524000"/>
            <a:ext cx="4714876" cy="204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625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Acidente</a:t>
            </a:r>
            <a:r>
              <a:rPr lang="en-US" dirty="0" smtClean="0"/>
              <a:t> Nuclear: Chernobyl (1986)</a:t>
            </a:r>
            <a:endParaRPr lang="en-US" dirty="0"/>
          </a:p>
        </p:txBody>
      </p:sp>
      <p:pic>
        <p:nvPicPr>
          <p:cNvPr id="3" name="Picture 2" descr="http://upload.wikimedia.org/wikipedia/pt/1/1b/Chernobyl_Disas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314" y="1805279"/>
            <a:ext cx="3735670" cy="4824121"/>
          </a:xfrm>
          <a:prstGeom prst="rect">
            <a:avLst/>
          </a:prstGeom>
          <a:noFill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500562" y="1949295"/>
            <a:ext cx="403187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Local: União Soviética (hoje fronteira Ucrânia / Bielorússia)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56 mortes (até agora)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47 trabalhadores e 9 crianças com câncer. 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4674788" y="4109535"/>
            <a:ext cx="385765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Causa: erro na inserção das barras de controle, levando a reação com k &gt; 1 e derretimento do núcleo do reator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02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Acidente</a:t>
            </a:r>
            <a:r>
              <a:rPr lang="en-US" dirty="0" smtClean="0"/>
              <a:t> Nuclear: Fukushima (2011)</a:t>
            </a:r>
            <a:endParaRPr lang="en-US" dirty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5257800" y="1928857"/>
            <a:ext cx="3850704" cy="462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19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Causas: </a:t>
            </a:r>
          </a:p>
          <a:p>
            <a:pPr algn="just">
              <a:spcBef>
                <a:spcPct val="50000"/>
              </a:spcBef>
            </a:pPr>
            <a:r>
              <a:rPr lang="pt-BR" sz="19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falha no sistema de refrigeração devido à queda de energia e inundação provocados pelo terremoto e tsunami</a:t>
            </a:r>
          </a:p>
          <a:p>
            <a:pPr algn="just">
              <a:spcBef>
                <a:spcPct val="50000"/>
              </a:spcBef>
            </a:pPr>
            <a:r>
              <a:rPr lang="pt-BR" sz="19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acúmulo de gás hidrogênio devido a reações nucleares, e posterior explosão liberando material radioativo</a:t>
            </a:r>
          </a:p>
          <a:p>
            <a:pPr algn="just">
              <a:spcBef>
                <a:spcPct val="50000"/>
              </a:spcBef>
            </a:pPr>
            <a:r>
              <a:rPr lang="pt-BR" sz="19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Embora ninguém tenha morrido diretamente por causa do acidente, uma grande área permanece interditada, e material radioativo segue se acumulando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9" r="5751"/>
          <a:stretch/>
        </p:blipFill>
        <p:spPr bwMode="auto">
          <a:xfrm>
            <a:off x="304800" y="1676400"/>
            <a:ext cx="4769927" cy="4966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41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Energia</a:t>
            </a:r>
            <a:r>
              <a:rPr lang="en-US" dirty="0" smtClean="0"/>
              <a:t> Nuclear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676400"/>
            <a:ext cx="9144000" cy="4953000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Vantagens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“limpa”, i.e., está entre as que causam menos danos ecológicos (se não houver acidentes): não polui a atmosfera, não alaga grandes regiões, não causa aquecimento global (efeito estufa).</a:t>
            </a:r>
          </a:p>
          <a:p>
            <a:pPr algn="just" eaLnBrk="1" hangingPunct="1">
              <a:lnSpc>
                <a:spcPct val="90000"/>
              </a:lnSpc>
              <a:buFont typeface="Wingdings" charset="0"/>
              <a:buNone/>
            </a:pP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Desvantagens</a:t>
            </a:r>
          </a:p>
          <a:p>
            <a:pPr algn="just" eaLnBrk="1" hangingPunct="1">
              <a:lnSpc>
                <a:spcPct val="9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É cara (custos de construção / enriquecimento / segurança / deposição de lixo radioativo/ desativação de usinas...)</a:t>
            </a:r>
          </a:p>
          <a:p>
            <a:pPr algn="just" eaLnBrk="1" hangingPunct="1">
              <a:lnSpc>
                <a:spcPct val="9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Como o petróleo, o combustível um dia vai acabar</a:t>
            </a:r>
          </a:p>
          <a:p>
            <a:pPr algn="just" eaLnBrk="1" hangingPunct="1">
              <a:lnSpc>
                <a:spcPct val="9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Em caso de acidente, produz radiação no ambiente.</a:t>
            </a:r>
          </a:p>
          <a:p>
            <a:pPr algn="just" eaLnBrk="1" hangingPunct="1">
              <a:lnSpc>
                <a:spcPct val="9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Ainda não há solução para o lixo radioativo, em escala industrial (já se sabe como fazer, mas é caro e há perigo de proliferação de material para bombas).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usinas estão sendo desativadas?</a:t>
            </a:r>
            <a:endParaRPr lang="pt-BR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Alemanha fechou algumas usinas, e agora compra energia nuclear da França!!!!!! A China quer construir mais...</a:t>
            </a:r>
          </a:p>
        </p:txBody>
      </p:sp>
    </p:spTree>
    <p:extLst>
      <p:ext uri="{BB962C8B-B14F-4D97-AF65-F5344CB8AC3E}">
        <p14:creationId xmlns:p14="http://schemas.microsoft.com/office/powerpoint/2010/main" val="333713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Usinas</a:t>
            </a:r>
            <a:r>
              <a:rPr lang="en-US" dirty="0" smtClean="0"/>
              <a:t> de </a:t>
            </a:r>
            <a:r>
              <a:rPr lang="en-US" dirty="0" err="1" smtClean="0"/>
              <a:t>Quarta</a:t>
            </a:r>
            <a:r>
              <a:rPr lang="en-US" dirty="0" smtClean="0"/>
              <a:t> </a:t>
            </a:r>
            <a:r>
              <a:rPr lang="en-US" dirty="0" err="1" smtClean="0"/>
              <a:t>Geração</a:t>
            </a:r>
            <a:r>
              <a:rPr lang="en-US" dirty="0" smtClean="0"/>
              <a:t> (2030?)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905000"/>
            <a:ext cx="8280920" cy="4572000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pt-BR" sz="2800" b="1" dirty="0">
                <a:latin typeface="Garamond" charset="0"/>
                <a:cs typeface="Arial" charset="0"/>
              </a:rPr>
              <a:t>Estas usinas são chamadas de “intrinsecamente seguras”. </a:t>
            </a:r>
          </a:p>
          <a:p>
            <a:pPr algn="just" eaLnBrk="1" hangingPunct="1"/>
            <a:r>
              <a:rPr lang="pt-BR" sz="2800" b="1" dirty="0">
                <a:latin typeface="Garamond" charset="0"/>
                <a:cs typeface="Arial" charset="0"/>
              </a:rPr>
              <a:t>Reator arrefecido a gás que utiliza urânio em grãozinhos dentro de esferas de grafite </a:t>
            </a:r>
            <a:r>
              <a:rPr lang="pt-BR" sz="2800" b="1" dirty="0" err="1">
                <a:latin typeface="Garamond" charset="0"/>
                <a:cs typeface="Arial" charset="0"/>
              </a:rPr>
              <a:t>pirolítica</a:t>
            </a:r>
            <a:r>
              <a:rPr lang="pt-BR" sz="2800" b="1" dirty="0">
                <a:latin typeface="Garamond" charset="0"/>
                <a:cs typeface="Arial" charset="0"/>
              </a:rPr>
              <a:t>.</a:t>
            </a:r>
          </a:p>
          <a:p>
            <a:pPr algn="just" eaLnBrk="1" hangingPunct="1"/>
            <a:r>
              <a:rPr lang="pt-BR" sz="2800" b="1" dirty="0">
                <a:latin typeface="Garamond" charset="0"/>
                <a:cs typeface="Arial" charset="0"/>
              </a:rPr>
              <a:t>Se o reator parar, o calor residual é absorvido pela corrente de ar.</a:t>
            </a:r>
          </a:p>
          <a:p>
            <a:pPr algn="just" eaLnBrk="1" hangingPunct="1"/>
            <a:r>
              <a:rPr lang="pt-BR" sz="2800" b="1" dirty="0">
                <a:latin typeface="Garamond" charset="0"/>
                <a:cs typeface="Arial" charset="0"/>
              </a:rPr>
              <a:t>Não precisa de sistema de resfriamento, a temperatura não ultrapassa 1600</a:t>
            </a:r>
            <a:r>
              <a:rPr lang="pt-BR" sz="2800" b="1" baseline="30000" dirty="0">
                <a:latin typeface="Garamond" charset="0"/>
                <a:cs typeface="Arial" charset="0"/>
              </a:rPr>
              <a:t>o</a:t>
            </a:r>
            <a:r>
              <a:rPr lang="pt-BR" sz="2800" b="1" dirty="0">
                <a:latin typeface="Garamond" charset="0"/>
                <a:cs typeface="Arial" charset="0"/>
              </a:rPr>
              <a:t> C, evitando o perigo de liberação de radioatividade.</a:t>
            </a:r>
          </a:p>
          <a:p>
            <a:pPr eaLnBrk="1" hangingPunct="1"/>
            <a:endParaRPr lang="pt-BR" sz="2800" b="1" dirty="0"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3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 Nuclear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497822"/>
            <a:ext cx="6978795" cy="53601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9027" y="2228195"/>
            <a:ext cx="65527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1920: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proposta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como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mecanismo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p/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energia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das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estrelas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(A.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Eddington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)</a:t>
            </a:r>
          </a:p>
          <a:p>
            <a:pPr algn="l"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1939: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Elucidação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completa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da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fusão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estelar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(H. Bethe)</a:t>
            </a:r>
          </a:p>
          <a:p>
            <a:pPr algn="l"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1952: 1a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bomba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termonuclear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(EUA)</a:t>
            </a:r>
          </a:p>
          <a:p>
            <a:pPr algn="l"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1953: 1a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bomba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soviética</a:t>
            </a:r>
            <a:endParaRPr lang="en-US" sz="2000" b="1" dirty="0">
              <a:solidFill>
                <a:schemeClr val="bg1"/>
              </a:solidFill>
              <a:latin typeface="Verdana"/>
              <a:cs typeface="Verdana"/>
            </a:endParaRPr>
          </a:p>
          <a:p>
            <a:pPr algn="l"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1968: 1os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experimentos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com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reator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tipo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Tokamak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(URSS)</a:t>
            </a:r>
          </a:p>
          <a:p>
            <a:pPr algn="l"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1968-2015: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experimentos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diversos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buscando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a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fusão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Verdana"/>
                <a:cs typeface="Verdana"/>
              </a:rPr>
              <a:t>controlada</a:t>
            </a:r>
            <a:r>
              <a:rPr lang="en-US" sz="2000" b="1" dirty="0">
                <a:solidFill>
                  <a:schemeClr val="bg1"/>
                </a:solidFill>
                <a:latin typeface="Verdana"/>
                <a:cs typeface="Verdana"/>
              </a:rPr>
              <a:t>….</a:t>
            </a:r>
          </a:p>
          <a:p>
            <a:pPr algn="l">
              <a:spcAft>
                <a:spcPts val="1200"/>
              </a:spcAft>
            </a:pPr>
            <a:endParaRPr lang="en-US" sz="2000" b="1" dirty="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7061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 Nuclear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539750" y="1640646"/>
            <a:ext cx="8064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vantagem: mais energia por massa de combustível !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53998" y="2277940"/>
            <a:ext cx="858520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Ex: Determine a energia liberada por unidade de massa na fissão do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e na fusão de deutério e trítio. 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Dados: m(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U) = 235,043924 u; m(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H) = 2,014102u; m (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H) =3,016049 (u = 1,00866491600 kg)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00035" y="5715000"/>
            <a:ext cx="806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R: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– 4,95x10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/kg  ; para Fusão: Deutério + trítio = 2,11x10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27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/kg – repare que é 4,3 vezes maior.  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4470062"/>
            <a:ext cx="5857916" cy="48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571605" y="3997450"/>
            <a:ext cx="542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235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+ n            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92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 +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142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 + 2n + 179,4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Mev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344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 </a:t>
            </a:r>
            <a:r>
              <a:rPr lang="en-US" dirty="0" err="1" smtClean="0"/>
              <a:t>Termonuclear</a:t>
            </a:r>
            <a:r>
              <a:rPr lang="en-US" dirty="0" smtClean="0"/>
              <a:t> Solar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8544" y="1577683"/>
            <a:ext cx="3924295" cy="342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52400" y="5074384"/>
            <a:ext cx="885698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</a:t>
            </a:r>
            <a:r>
              <a:rPr lang="pt-BR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kT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(energ. cinética 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típica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1,3 keV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temp. do n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úcleo solar (1,5 x 10</a:t>
            </a:r>
            <a:r>
              <a:rPr lang="pt-BR" sz="2000" b="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K)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Barreira de potencial eletrostático para pr</a:t>
            </a: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ótons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 keV 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(muito maior!!)</a:t>
            </a:r>
          </a:p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Somente uma fração minúscula de prótons têm essa energia – mas mesmo assim são muitos numa estrela ! Suficiente p/ sustentar fusão!</a:t>
            </a:r>
          </a:p>
        </p:txBody>
      </p:sp>
      <p:grpSp>
        <p:nvGrpSpPr>
          <p:cNvPr id="5" name="Group 13"/>
          <p:cNvGrpSpPr/>
          <p:nvPr/>
        </p:nvGrpSpPr>
        <p:grpSpPr>
          <a:xfrm>
            <a:off x="5553000" y="2050048"/>
            <a:ext cx="3104253" cy="400110"/>
            <a:chOff x="5652120" y="1556792"/>
            <a:chExt cx="3104253" cy="400110"/>
          </a:xfrm>
        </p:grpSpPr>
        <p:sp>
          <p:nvSpPr>
            <p:cNvPr id="6" name="Rectangle 2"/>
            <p:cNvSpPr/>
            <p:nvPr/>
          </p:nvSpPr>
          <p:spPr>
            <a:xfrm>
              <a:off x="6465361" y="1556792"/>
              <a:ext cx="22910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000" b="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Prob</a:t>
              </a:r>
              <a:r>
                <a:rPr lang="pt-BR" sz="2000" b="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BR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de fusão x K</a:t>
              </a:r>
              <a:endParaRPr lang="en-US" sz="2000" dirty="0"/>
            </a:p>
          </p:txBody>
        </p:sp>
        <p:cxnSp>
          <p:nvCxnSpPr>
            <p:cNvPr id="7" name="Straight Connector 4"/>
            <p:cNvCxnSpPr/>
            <p:nvPr/>
          </p:nvCxnSpPr>
          <p:spPr>
            <a:xfrm>
              <a:off x="5652120" y="1772816"/>
              <a:ext cx="720000" cy="0"/>
            </a:xfrm>
            <a:prstGeom prst="line">
              <a:avLst/>
            </a:prstGeom>
            <a:ln w="28575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2"/>
          <p:cNvGrpSpPr/>
          <p:nvPr/>
        </p:nvGrpSpPr>
        <p:grpSpPr>
          <a:xfrm>
            <a:off x="5581222" y="2874074"/>
            <a:ext cx="3284146" cy="400110"/>
            <a:chOff x="5680342" y="1948770"/>
            <a:chExt cx="3284146" cy="400110"/>
          </a:xfrm>
        </p:grpSpPr>
        <p:cxnSp>
          <p:nvCxnSpPr>
            <p:cNvPr id="9" name="Straight Connector 24"/>
            <p:cNvCxnSpPr/>
            <p:nvPr/>
          </p:nvCxnSpPr>
          <p:spPr>
            <a:xfrm flipV="1">
              <a:off x="5680342" y="2204864"/>
              <a:ext cx="72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30"/>
            <p:cNvSpPr/>
            <p:nvPr/>
          </p:nvSpPr>
          <p:spPr>
            <a:xfrm>
              <a:off x="6484322" y="1948770"/>
              <a:ext cx="248016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0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num. de prótons x K</a:t>
              </a:r>
              <a:endParaRPr 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17170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 </a:t>
            </a:r>
            <a:r>
              <a:rPr lang="en-US" dirty="0" err="1" smtClean="0"/>
              <a:t>Termonuclear</a:t>
            </a:r>
            <a:r>
              <a:rPr lang="en-US" dirty="0" smtClean="0"/>
              <a:t> Solar</a:t>
            </a:r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04800" y="4688919"/>
            <a:ext cx="871540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em cada 10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colisões acontece a fusão pp. 10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kg/s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anos é o tempo para que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 +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 se encontrem e se fundam.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Acabando o Hidrogênio, o sol começa a se resfriar e encolher, aquecendo e expandindo as camadas externas (gigante vermelha). 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 acabar o Hidrogênio a fusão será de </a:t>
            </a:r>
            <a:r>
              <a:rPr lang="pt-BR" sz="2000" b="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 para formar Carbono.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76" y="1530233"/>
            <a:ext cx="8100392" cy="3071602"/>
          </a:xfrm>
          <a:prstGeom prst="rect">
            <a:avLst/>
          </a:prstGeom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3276600" y="2446025"/>
            <a:ext cx="26600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Ciclo próton-próton</a:t>
            </a:r>
            <a:endParaRPr lang="pt-B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0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Supernovas</a:t>
            </a:r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81000" y="4535031"/>
            <a:ext cx="828335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 o tempo, os elementos leves vão se fundindo sucessivamente em mais pesados, até produzir um núcleo estelar de ferro que vai crescendo. Se o núcleo passa de um tamanho-limite, ele não se sustenta mais contra as enormes pressões gravitacionais, e entra em colapso. A estrela implode, tornando-se uma estrela de nêutrons ou um buraco negro, ao mesmo tempo ejetando violentamente suas camadas externas em uma explosão chamada </a:t>
            </a:r>
            <a:r>
              <a:rPr lang="pt-B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Supernova. 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150" y="1654711"/>
            <a:ext cx="7858180" cy="272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590150" y="3858170"/>
            <a:ext cx="8064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Supernova SN1987A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60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Estrelas</a:t>
            </a:r>
            <a:r>
              <a:rPr lang="en-US" dirty="0" smtClean="0"/>
              <a:t> de </a:t>
            </a:r>
            <a:r>
              <a:rPr lang="en-US" dirty="0" err="1" smtClean="0"/>
              <a:t>Nêutrons</a:t>
            </a:r>
            <a:endParaRPr lang="en-US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66800" y="1524001"/>
            <a:ext cx="6934200" cy="53152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/>
          <p:cNvSpPr txBox="1"/>
          <p:nvPr/>
        </p:nvSpPr>
        <p:spPr>
          <a:xfrm>
            <a:off x="3095355" y="1732937"/>
            <a:ext cx="37192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dirty="0" err="1">
                <a:solidFill>
                  <a:prstClr val="white"/>
                </a:solidFill>
                <a:latin typeface="Century Gothic"/>
              </a:rPr>
              <a:t>Massas</a:t>
            </a:r>
            <a:r>
              <a:rPr lang="en-US" sz="1800" b="0" dirty="0">
                <a:solidFill>
                  <a:prstClr val="white"/>
                </a:solidFill>
                <a:latin typeface="Century Gothic"/>
              </a:rPr>
              <a:t> </a:t>
            </a:r>
            <a:r>
              <a:rPr lang="en-US" sz="1800" b="0" dirty="0" err="1">
                <a:solidFill>
                  <a:prstClr val="white"/>
                </a:solidFill>
                <a:latin typeface="Century Gothic"/>
              </a:rPr>
              <a:t>similares</a:t>
            </a:r>
            <a:r>
              <a:rPr lang="en-US" sz="1800" b="0" dirty="0">
                <a:solidFill>
                  <a:prstClr val="white"/>
                </a:solidFill>
                <a:latin typeface="Century Gothic"/>
              </a:rPr>
              <a:t> à do </a:t>
            </a:r>
            <a:r>
              <a:rPr lang="en-US" sz="1800" b="0" dirty="0" err="1">
                <a:solidFill>
                  <a:prstClr val="white"/>
                </a:solidFill>
                <a:latin typeface="Century Gothic"/>
              </a:rPr>
              <a:t>nosso</a:t>
            </a:r>
            <a:r>
              <a:rPr lang="en-US" sz="1800" b="0" dirty="0">
                <a:solidFill>
                  <a:prstClr val="white"/>
                </a:solidFill>
                <a:latin typeface="Century Gothic"/>
              </a:rPr>
              <a:t> sol </a:t>
            </a:r>
            <a:r>
              <a:rPr lang="en-US" sz="1800" b="0" dirty="0" smtClean="0">
                <a:solidFill>
                  <a:prstClr val="white"/>
                </a:solidFill>
                <a:latin typeface="Century Gothic"/>
              </a:rPr>
              <a:t>!</a:t>
            </a:r>
          </a:p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dirty="0" err="1">
                <a:solidFill>
                  <a:prstClr val="white"/>
                </a:solidFill>
                <a:latin typeface="Century Gothic"/>
              </a:rPr>
              <a:t>Extrema</a:t>
            </a:r>
            <a:r>
              <a:rPr lang="en-US" sz="1800" b="0" dirty="0">
                <a:solidFill>
                  <a:prstClr val="white"/>
                </a:solidFill>
                <a:latin typeface="Century Gothic"/>
              </a:rPr>
              <a:t> </a:t>
            </a:r>
            <a:r>
              <a:rPr lang="en-US" sz="1800" b="0" dirty="0" err="1">
                <a:solidFill>
                  <a:prstClr val="white"/>
                </a:solidFill>
                <a:latin typeface="Century Gothic"/>
              </a:rPr>
              <a:t>gravidade</a:t>
            </a:r>
            <a:r>
              <a:rPr lang="en-US" sz="1800" b="0" dirty="0">
                <a:solidFill>
                  <a:prstClr val="white"/>
                </a:solidFill>
                <a:latin typeface="Century Gothic"/>
              </a:rPr>
              <a:t>!</a:t>
            </a:r>
          </a:p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  <a:latin typeface="Century Gothic"/>
            </a:endParaRPr>
          </a:p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 sz="1800" b="0" dirty="0">
              <a:solidFill>
                <a:prstClr val="whit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544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 </a:t>
            </a:r>
            <a:r>
              <a:rPr lang="en-US" dirty="0" err="1" smtClean="0"/>
              <a:t>Termonuclear</a:t>
            </a:r>
            <a:r>
              <a:rPr lang="en-US" dirty="0" smtClean="0"/>
              <a:t> </a:t>
            </a:r>
            <a:r>
              <a:rPr lang="en-US" dirty="0" err="1" smtClean="0"/>
              <a:t>Controlada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22300" y="1700140"/>
            <a:ext cx="8064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Ciclo próton-próton</a:t>
            </a:r>
            <a:endParaRPr lang="pt-BR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8" y="2233602"/>
            <a:ext cx="5857916" cy="48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98" y="2733668"/>
            <a:ext cx="565591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85721" y="4000504"/>
            <a:ext cx="80645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Condições necessárias: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Alta concentração de partículas, para que colisões/s seja grande.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Alta temperatura do plasma T = 10</a:t>
            </a:r>
            <a:r>
              <a:rPr lang="pt-BR" sz="2000" b="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Longo tempo de confinamento.</a:t>
            </a:r>
          </a:p>
          <a:p>
            <a:pPr marL="457200" indent="-457200" algn="just">
              <a:spcBef>
                <a:spcPct val="50000"/>
              </a:spcBef>
              <a:buAutoNum type="arabicParenR"/>
            </a:pP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 &gt; 10</a:t>
            </a:r>
            <a:r>
              <a:rPr lang="pt-BR" sz="2000" b="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20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 s/m</a:t>
            </a:r>
            <a:r>
              <a:rPr lang="pt-BR" sz="2000" b="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 (critério de </a:t>
            </a:r>
            <a:r>
              <a:rPr lang="pt-BR" sz="2000" b="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Lawson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, para que se produza mais energia do que a consumida</a:t>
            </a:r>
            <a:r>
              <a:rPr lang="pt-BR" sz="20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).</a:t>
            </a:r>
            <a:endParaRPr lang="pt-BR" sz="2000" b="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27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Fusão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Confinamento</a:t>
            </a:r>
            <a:r>
              <a:rPr lang="en-US" dirty="0" smtClean="0"/>
              <a:t> </a:t>
            </a:r>
            <a:r>
              <a:rPr lang="en-US" dirty="0" err="1" smtClean="0"/>
              <a:t>Magnético</a:t>
            </a:r>
            <a:endParaRPr lang="en-US" dirty="0"/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541251"/>
            <a:ext cx="4067944" cy="2288219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1371600" y="1483673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1"/>
                </a:solidFill>
                <a:latin typeface="Verdana"/>
                <a:cs typeface="Verdana"/>
              </a:rPr>
              <a:t>Tokamak</a:t>
            </a:r>
            <a:endParaRPr lang="en-US" sz="2400" b="1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5" name="TextBox 26"/>
          <p:cNvSpPr txBox="1"/>
          <p:nvPr/>
        </p:nvSpPr>
        <p:spPr>
          <a:xfrm>
            <a:off x="4392488" y="1948963"/>
            <a:ext cx="4788024" cy="490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800" b="0">
                <a:solidFill>
                  <a:srgbClr val="000000"/>
                </a:solidFill>
                <a:latin typeface="Verdana"/>
                <a:cs typeface="Verdana"/>
              </a:rPr>
              <a:t>Muitos problemas de engenharia:</a:t>
            </a: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US" sz="1800" b="0">
                <a:solidFill>
                  <a:srgbClr val="000000"/>
                </a:solidFill>
                <a:latin typeface="Verdana"/>
                <a:cs typeface="Verdana"/>
              </a:rPr>
              <a:t>Esquentar o plasma a &gt; 10</a:t>
            </a:r>
            <a:r>
              <a:rPr lang="en-US" sz="1800" b="0" baseline="30000">
                <a:solidFill>
                  <a:srgbClr val="000000"/>
                </a:solidFill>
                <a:latin typeface="Verdana"/>
                <a:cs typeface="Verdana"/>
              </a:rPr>
              <a:t>7</a:t>
            </a:r>
            <a:r>
              <a:rPr lang="en-US" sz="1800" b="0">
                <a:solidFill>
                  <a:srgbClr val="000000"/>
                </a:solidFill>
                <a:latin typeface="Verdana"/>
                <a:cs typeface="Verdana"/>
              </a:rPr>
              <a:t>K , e contê-lo com campos magnéticos sem encostar nas paredes </a:t>
            </a: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US" sz="1800" b="0">
                <a:solidFill>
                  <a:srgbClr val="000000"/>
                </a:solidFill>
                <a:latin typeface="Verdana"/>
                <a:cs typeface="Verdana"/>
              </a:rPr>
              <a:t>Campos precisam ser gerados por eletroímãs supercondutores, que precisam ser refrigerados a -200K a poucos m da câmara de plasma!</a:t>
            </a: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US" sz="1800" b="0">
                <a:solidFill>
                  <a:srgbClr val="000000"/>
                </a:solidFill>
                <a:latin typeface="Verdana"/>
                <a:cs typeface="Verdana"/>
              </a:rPr>
              <a:t>Turbulência no plasma reduz a temperatura, dificultando a reação</a:t>
            </a: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US" sz="1800" b="0">
                <a:solidFill>
                  <a:srgbClr val="000000"/>
                </a:solidFill>
                <a:latin typeface="Verdana"/>
                <a:cs typeface="Verdana"/>
              </a:rPr>
              <a:t>Nêutrons produzidos na reação não são contidos, e dissipam energia nas paredes externas, onde ocorre a troca de calor. Mas o bombardeio de nêutrons degrada o material.</a:t>
            </a: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endParaRPr lang="en-US" sz="1800" b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1" y="2006569"/>
            <a:ext cx="4104456" cy="24626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4"/>
          <a:srcRect l="54474" t="1" r="3" b="26768"/>
          <a:stretch/>
        </p:blipFill>
        <p:spPr>
          <a:xfrm>
            <a:off x="2464230" y="2017346"/>
            <a:ext cx="188640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2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Fusão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Confinamento</a:t>
            </a:r>
            <a:r>
              <a:rPr lang="en-US" dirty="0" smtClean="0"/>
              <a:t> </a:t>
            </a:r>
            <a:r>
              <a:rPr lang="en-US" dirty="0" err="1" smtClean="0"/>
              <a:t>Magnético</a:t>
            </a:r>
            <a:endParaRPr lang="en-US" dirty="0"/>
          </a:p>
        </p:txBody>
      </p:sp>
      <p:sp>
        <p:nvSpPr>
          <p:cNvPr id="8" name="TextBox 3"/>
          <p:cNvSpPr txBox="1"/>
          <p:nvPr/>
        </p:nvSpPr>
        <p:spPr>
          <a:xfrm>
            <a:off x="3275856" y="1532519"/>
            <a:ext cx="239039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Verdana"/>
                <a:cs typeface="Verdana"/>
              </a:rPr>
              <a:t>Projeto ITER</a:t>
            </a:r>
          </a:p>
          <a:p>
            <a:endParaRPr lang="en-US" sz="2400">
              <a:solidFill>
                <a:srgbClr val="000000"/>
              </a:solidFill>
              <a:latin typeface="Verdana"/>
              <a:cs typeface="Verdana"/>
            </a:endParaRP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 rotWithShape="1">
          <a:blip r:embed="rId2"/>
          <a:srcRect l="3746" t="5400" r="2513" b="-1014"/>
          <a:stretch/>
        </p:blipFill>
        <p:spPr>
          <a:xfrm>
            <a:off x="5544000" y="1676400"/>
            <a:ext cx="2700000" cy="2363178"/>
          </a:xfrm>
          <a:prstGeom prst="rect">
            <a:avLst/>
          </a:prstGeom>
        </p:spPr>
      </p:pic>
      <p:sp>
        <p:nvSpPr>
          <p:cNvPr id="10" name="TextBox 24"/>
          <p:cNvSpPr txBox="1"/>
          <p:nvPr/>
        </p:nvSpPr>
        <p:spPr>
          <a:xfrm>
            <a:off x="4572000" y="4052688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Consórcio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de 6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países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+ UE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$14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Bilhões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(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ou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mais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!!)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Local: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França</a:t>
            </a:r>
            <a:endParaRPr lang="en-US" sz="1800" b="0" dirty="0">
              <a:solidFill>
                <a:srgbClr val="000000"/>
              </a:solidFill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Previsto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para 2027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Previsto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para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gerar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500MW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durante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1000s de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cada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vez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(10x 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energia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usada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para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aquecer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o plasma)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u="sng" dirty="0" err="1">
                <a:solidFill>
                  <a:srgbClr val="000000"/>
                </a:solidFill>
                <a:latin typeface="Verdana"/>
                <a:cs typeface="Verdana"/>
              </a:rPr>
              <a:t>Ainda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não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seria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um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reator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comercial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,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apenas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 smtClean="0">
                <a:solidFill>
                  <a:srgbClr val="000000"/>
                </a:solidFill>
                <a:latin typeface="Verdana"/>
                <a:cs typeface="Verdana"/>
              </a:rPr>
              <a:t>demonstração</a:t>
            </a:r>
            <a:endParaRPr lang="en-US" sz="1800" b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252599"/>
            <a:ext cx="432048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Confinamento</a:t>
            </a:r>
            <a:r>
              <a:rPr lang="en-US" dirty="0" smtClean="0"/>
              <a:t> </a:t>
            </a:r>
            <a:r>
              <a:rPr lang="en-US" dirty="0" err="1" smtClean="0"/>
              <a:t>Inercial</a:t>
            </a:r>
            <a:endParaRPr lang="en-US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7962" y="1915346"/>
            <a:ext cx="5616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400" b="0">
                <a:solidFill>
                  <a:srgbClr val="FF0000"/>
                </a:solidFill>
                <a:latin typeface="Arial" charset="0"/>
                <a:cs typeface="Arial" charset="0"/>
              </a:rPr>
              <a:t>Laser para fusão nuclear.</a:t>
            </a:r>
            <a:r>
              <a:rPr lang="pt-BR" sz="2400" b="0" i="1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pt-BR" sz="2400" b="0">
                <a:solidFill>
                  <a:srgbClr val="FF0000"/>
                </a:solidFill>
                <a:latin typeface="Arial" charset="0"/>
                <a:cs typeface="Arial" charset="0"/>
              </a:rPr>
              <a:t>(NIF / EUA)</a:t>
            </a:r>
            <a:endParaRPr lang="pt-BR" sz="2400" b="0" i="1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 flipH="1">
            <a:off x="287350" y="2504319"/>
            <a:ext cx="39973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Potência: 500 TW (10</a:t>
            </a:r>
            <a:r>
              <a:rPr lang="pt-BR" sz="2000" b="0" baseline="30000">
                <a:solidFill>
                  <a:srgbClr val="FF0000"/>
                </a:solidFill>
                <a:latin typeface="Arial" charset="0"/>
                <a:cs typeface="Arial" charset="0"/>
              </a:rPr>
              <a:t>12</a:t>
            </a:r>
            <a:r>
              <a:rPr lang="pt-BR" sz="2000" b="0">
                <a:solidFill>
                  <a:srgbClr val="FF0000"/>
                </a:solidFill>
                <a:latin typeface="Arial" charset="0"/>
                <a:cs typeface="Arial" charset="0"/>
              </a:rPr>
              <a:t> W) para fundir uma cápsula de deutério (H com um nêutron). </a:t>
            </a:r>
            <a:endParaRPr lang="pt-BR" sz="2000" b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18" descr="NIF laser positio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37" y="3788620"/>
            <a:ext cx="41687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56571"/>
            <a:ext cx="2946400" cy="22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7"/>
          <p:cNvSpPr txBox="1"/>
          <p:nvPr/>
        </p:nvSpPr>
        <p:spPr>
          <a:xfrm>
            <a:off x="4696923" y="3962400"/>
            <a:ext cx="444707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Também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tem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problemas</a:t>
            </a:r>
            <a:endParaRPr lang="en-US" sz="1800" b="0" dirty="0">
              <a:solidFill>
                <a:srgbClr val="000000"/>
              </a:solidFill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Em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2015,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pela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1a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vez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fusão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produziu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mais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energia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que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injetada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nas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cápsulas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, mas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isso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é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só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uma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fração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minúscula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da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energia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necessária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para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gerar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os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lasers e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focá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-los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nas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cápsulas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(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muitas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perdas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)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Sem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previsão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de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quando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alcançaria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aplicação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en-US" sz="1800" b="0" dirty="0" err="1">
                <a:solidFill>
                  <a:srgbClr val="000000"/>
                </a:solidFill>
                <a:latin typeface="Verdana"/>
                <a:cs typeface="Verdana"/>
              </a:rPr>
              <a:t>comercial</a:t>
            </a:r>
            <a:r>
              <a:rPr lang="en-US" sz="1800" b="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385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7338"/>
            <a:ext cx="7393632" cy="529359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Fusão</a:t>
            </a:r>
            <a:r>
              <a:rPr lang="en-US" dirty="0" smtClean="0"/>
              <a:t>: outros </a:t>
            </a:r>
            <a:r>
              <a:rPr lang="en-US" dirty="0" err="1" smtClean="0"/>
              <a:t>caminhos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extBox 5"/>
          <p:cNvSpPr txBox="1"/>
          <p:nvPr/>
        </p:nvSpPr>
        <p:spPr>
          <a:xfrm>
            <a:off x="1981200" y="1600200"/>
            <a:ext cx="4911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Verdana"/>
                <a:cs typeface="Verdana"/>
              </a:rPr>
              <a:t>Vide: NATURE | VOL 511 | 24 JULY 2014 </a:t>
            </a:r>
          </a:p>
          <a:p>
            <a:endParaRPr lang="en-US" sz="2000" b="1" dirty="0">
              <a:solidFill>
                <a:srgbClr val="FF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907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45492</TotalTime>
  <Words>1817</Words>
  <Application>Microsoft Office PowerPoint</Application>
  <PresentationFormat>Apresentação na tela (4:3)</PresentationFormat>
  <Paragraphs>169</Paragraphs>
  <Slides>32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4" baseType="lpstr">
      <vt:lpstr>ＭＳ Ｐゴシック</vt:lpstr>
      <vt:lpstr>Arial</vt:lpstr>
      <vt:lpstr>Calibri</vt:lpstr>
      <vt:lpstr>Century Gothic</vt:lpstr>
      <vt:lpstr>Corbel</vt:lpstr>
      <vt:lpstr>Garamond</vt:lpstr>
      <vt:lpstr>Symbol</vt:lpstr>
      <vt:lpstr>Verdana</vt:lpstr>
      <vt:lpstr>Wingdings</vt:lpstr>
      <vt:lpstr>Wingdings 2</vt:lpstr>
      <vt:lpstr>Wingdings 3</vt:lpstr>
      <vt:lpstr>Module</vt:lpstr>
      <vt:lpstr>Energia Nuclear  Capítulo 43 – Halliday, Resnick, Walker</vt:lpstr>
      <vt:lpstr>Energia Nuclear</vt:lpstr>
      <vt:lpstr>Energia de Ligação</vt:lpstr>
      <vt:lpstr>Fissão Nuclear</vt:lpstr>
      <vt:lpstr>Fissão Nuclear</vt:lpstr>
      <vt:lpstr>Fissão Nuclear</vt:lpstr>
      <vt:lpstr>Fissão Nuclear</vt:lpstr>
      <vt:lpstr>Fissão Nuclear</vt:lpstr>
      <vt:lpstr>Fissão Nuclear</vt:lpstr>
      <vt:lpstr>Termoelétricas</vt:lpstr>
      <vt:lpstr>Reator Nuclear</vt:lpstr>
      <vt:lpstr>Reator Nuclear</vt:lpstr>
      <vt:lpstr>Reator Nuclear</vt:lpstr>
      <vt:lpstr>Reator Nuclear</vt:lpstr>
      <vt:lpstr>Materiais Fissionáveis</vt:lpstr>
      <vt:lpstr>Materiais Fissionáveis</vt:lpstr>
      <vt:lpstr>Reator Nuclear: Angra</vt:lpstr>
      <vt:lpstr>Acidente Nuclear: Chernobyl (1986)</vt:lpstr>
      <vt:lpstr>Acidente Nuclear: Fukushima (2011)</vt:lpstr>
      <vt:lpstr>Energia Nuclear</vt:lpstr>
      <vt:lpstr>Usinas de Quarta Geração (2030?)</vt:lpstr>
      <vt:lpstr>Fusão Nuclear</vt:lpstr>
      <vt:lpstr>Fusão Nuclear</vt:lpstr>
      <vt:lpstr>Fusão Termonuclear Solar</vt:lpstr>
      <vt:lpstr>Fusão Termonuclear Solar</vt:lpstr>
      <vt:lpstr>Supernovas</vt:lpstr>
      <vt:lpstr>Estrelas de Nêutrons</vt:lpstr>
      <vt:lpstr>Fusão Termonuclear Controlada</vt:lpstr>
      <vt:lpstr>Fusão por Confinamento Magnético</vt:lpstr>
      <vt:lpstr>Fusão por Confinamento Magnético</vt:lpstr>
      <vt:lpstr>Fusão por Confinamento Inercial</vt:lpstr>
      <vt:lpstr>Fusão: outros caminhos?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212</cp:revision>
  <dcterms:created xsi:type="dcterms:W3CDTF">2010-05-01T22:40:37Z</dcterms:created>
  <dcterms:modified xsi:type="dcterms:W3CDTF">2016-12-07T12:36:11Z</dcterms:modified>
</cp:coreProperties>
</file>